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  <p:sldId id="257" r:id="rId3"/>
    <p:sldId id="261" r:id="rId4"/>
    <p:sldId id="260" r:id="rId5"/>
    <p:sldId id="258" r:id="rId6"/>
    <p:sldId id="259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7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8AF21-9E71-8E4F-9CCA-748DCD70440D}" type="datetimeFigureOut">
              <a:rPr lang="en-US" smtClean="0"/>
              <a:t>2014-09-10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C74F-AA2D-4141-9FF7-AD9170E4F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21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8AF21-9E71-8E4F-9CCA-748DCD70440D}" type="datetimeFigureOut">
              <a:rPr lang="en-US" smtClean="0"/>
              <a:t>2014-09-10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C74F-AA2D-4141-9FF7-AD9170E4F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102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8AF21-9E71-8E4F-9CCA-748DCD70440D}" type="datetimeFigureOut">
              <a:rPr lang="en-US" smtClean="0"/>
              <a:t>2014-09-10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C74F-AA2D-4141-9FF7-AD9170E4F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313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8AF21-9E71-8E4F-9CCA-748DCD70440D}" type="datetimeFigureOut">
              <a:rPr lang="en-US" smtClean="0"/>
              <a:t>2014-09-10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C74F-AA2D-4141-9FF7-AD9170E4F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123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8AF21-9E71-8E4F-9CCA-748DCD70440D}" type="datetimeFigureOut">
              <a:rPr lang="en-US" smtClean="0"/>
              <a:t>2014-09-10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C74F-AA2D-4141-9FF7-AD9170E4F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822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8AF21-9E71-8E4F-9CCA-748DCD70440D}" type="datetimeFigureOut">
              <a:rPr lang="en-US" smtClean="0"/>
              <a:t>2014-09-10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C74F-AA2D-4141-9FF7-AD9170E4F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711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8AF21-9E71-8E4F-9CCA-748DCD70440D}" type="datetimeFigureOut">
              <a:rPr lang="en-US" smtClean="0"/>
              <a:t>2014-09-10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C74F-AA2D-4141-9FF7-AD9170E4F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973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8AF21-9E71-8E4F-9CCA-748DCD70440D}" type="datetimeFigureOut">
              <a:rPr lang="en-US" smtClean="0"/>
              <a:t>2014-09-10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C74F-AA2D-4141-9FF7-AD9170E4F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67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8AF21-9E71-8E4F-9CCA-748DCD70440D}" type="datetimeFigureOut">
              <a:rPr lang="en-US" smtClean="0"/>
              <a:t>2014-09-10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C74F-AA2D-4141-9FF7-AD9170E4F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373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8AF21-9E71-8E4F-9CCA-748DCD70440D}" type="datetimeFigureOut">
              <a:rPr lang="en-US" smtClean="0"/>
              <a:t>2014-09-10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C74F-AA2D-4141-9FF7-AD9170E4F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295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8AF21-9E71-8E4F-9CCA-748DCD70440D}" type="datetimeFigureOut">
              <a:rPr lang="en-US" smtClean="0"/>
              <a:t>2014-09-10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C74F-AA2D-4141-9FF7-AD9170E4F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45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8AF21-9E71-8E4F-9CCA-748DCD70440D}" type="datetimeFigureOut">
              <a:rPr lang="en-US" smtClean="0"/>
              <a:t>2014-09-10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1C74F-AA2D-4141-9FF7-AD9170E4F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787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wmf"/><Relationship Id="rId5" Type="http://schemas.openxmlformats.org/officeDocument/2006/relationships/image" Target="../media/image4.png"/><Relationship Id="rId6" Type="http://schemas.openxmlformats.org/officeDocument/2006/relationships/image" Target="../media/image5.wmf"/><Relationship Id="rId7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Column Select Service Algorithm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Zudy</a:t>
            </a:r>
            <a:endParaRPr lang="en-US" dirty="0" smtClean="0"/>
          </a:p>
          <a:p>
            <a:r>
              <a:rPr lang="en-US" dirty="0" smtClean="0"/>
              <a:t>September 10,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716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286" y="225754"/>
            <a:ext cx="8631946" cy="575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All columns are assigned a width, a priority, and a display order, and an indicator if they can be clipped:</a:t>
            </a:r>
          </a:p>
          <a:p>
            <a:r>
              <a:rPr lang="en-US" sz="1600" dirty="0" smtClean="0"/>
              <a:t>Width</a:t>
            </a:r>
          </a:p>
          <a:p>
            <a:pPr lvl="1"/>
            <a:r>
              <a:rPr lang="en-US" sz="1600" dirty="0"/>
              <a:t>T</a:t>
            </a:r>
            <a:r>
              <a:rPr lang="en-US" sz="1600" dirty="0" smtClean="0"/>
              <a:t>he width of the column in characters (</a:t>
            </a:r>
            <a:r>
              <a:rPr lang="en-US" sz="1600" dirty="0" err="1" smtClean="0"/>
              <a:t>ie</a:t>
            </a:r>
            <a:r>
              <a:rPr lang="en-US" sz="1600" dirty="0" smtClean="0"/>
              <a:t>. A column displaying phone numbers formatted like: “(613)-555-1212” is 14 characters wide, “John Smith”).</a:t>
            </a:r>
          </a:p>
          <a:p>
            <a:pPr lvl="1"/>
            <a:r>
              <a:rPr lang="en-US" sz="1600" dirty="0" smtClean="0"/>
              <a:t>Columns can have a width that is smaller than the data they contain, in which case they are truncated with ellipsis: “John Smith” becomes “John S…”  </a:t>
            </a:r>
          </a:p>
          <a:p>
            <a:r>
              <a:rPr lang="en-US" sz="1600" dirty="0" smtClean="0"/>
              <a:t>Priority</a:t>
            </a:r>
          </a:p>
          <a:p>
            <a:pPr lvl="1"/>
            <a:r>
              <a:rPr lang="en-US" sz="1600" dirty="0" smtClean="0"/>
              <a:t>Priority dictates the priority of columns being removed from the table as it gets smaller.  Priority 1 columns are never removed.  Higher priority columns are removed before lower priority columns.</a:t>
            </a:r>
          </a:p>
          <a:p>
            <a:r>
              <a:rPr lang="en-US" sz="1600" dirty="0" smtClean="0"/>
              <a:t>Display order</a:t>
            </a:r>
          </a:p>
          <a:p>
            <a:pPr lvl="1"/>
            <a:r>
              <a:rPr lang="en-US" sz="1600" dirty="0" smtClean="0"/>
              <a:t>Display order is a unique ordering of the columns as they should be displayed, left to right.</a:t>
            </a:r>
          </a:p>
          <a:p>
            <a:r>
              <a:rPr lang="en-US" sz="1600" dirty="0" err="1" smtClean="0"/>
              <a:t>canBeClipped</a:t>
            </a:r>
            <a:r>
              <a:rPr lang="en-US" sz="1600" dirty="0" smtClean="0"/>
              <a:t>:</a:t>
            </a:r>
          </a:p>
          <a:p>
            <a:pPr lvl="1"/>
            <a:r>
              <a:rPr lang="en-US" sz="1600" dirty="0" smtClean="0"/>
              <a:t>Columns also contain a property </a:t>
            </a:r>
            <a:r>
              <a:rPr lang="en-US" sz="1600" dirty="0" err="1" smtClean="0"/>
              <a:t>canBeClipped</a:t>
            </a:r>
            <a:r>
              <a:rPr lang="en-US" sz="1600" dirty="0" smtClean="0"/>
              <a:t> – a value that indicates we are willing to display a (possibly) much smaller amount of the column than desired in the interest of not leaving whitespace in the table.</a:t>
            </a:r>
          </a:p>
          <a:p>
            <a:endParaRPr lang="en-US" sz="1600" dirty="0" smtClean="0"/>
          </a:p>
          <a:p>
            <a:r>
              <a:rPr lang="en-US" sz="1600" dirty="0" smtClean="0"/>
              <a:t>Additional inputs:</a:t>
            </a:r>
          </a:p>
          <a:p>
            <a:r>
              <a:rPr lang="en-US" sz="1600" dirty="0" err="1" smtClean="0"/>
              <a:t>availableSpace</a:t>
            </a:r>
            <a:r>
              <a:rPr lang="en-US" sz="1600" dirty="0" smtClean="0"/>
              <a:t> for the table in characters.</a:t>
            </a:r>
          </a:p>
          <a:p>
            <a:r>
              <a:rPr lang="en-US" sz="1600" dirty="0" err="1" smtClean="0"/>
              <a:t>paddingAdjustment</a:t>
            </a:r>
            <a:r>
              <a:rPr lang="en-US" sz="1600" dirty="0" smtClean="0"/>
              <a:t> – a number that we add to </a:t>
            </a:r>
            <a:r>
              <a:rPr lang="en-US" sz="1600" dirty="0" err="1" smtClean="0"/>
              <a:t>columnWidth</a:t>
            </a:r>
            <a:r>
              <a:rPr lang="en-US" sz="1600" dirty="0" smtClean="0"/>
              <a:t> to account for table padding.</a:t>
            </a:r>
          </a:p>
          <a:p>
            <a:r>
              <a:rPr lang="en-US" sz="1600" dirty="0" err="1" smtClean="0"/>
              <a:t>squeezeThreshold</a:t>
            </a:r>
            <a:r>
              <a:rPr lang="en-US" sz="1600" dirty="0" smtClean="0"/>
              <a:t> – if our table has at least this much empty space, even if a column doesn’t fit, if </a:t>
            </a:r>
            <a:r>
              <a:rPr lang="en-US" sz="1600" dirty="0" err="1" smtClean="0"/>
              <a:t>column.canBeClipped</a:t>
            </a:r>
            <a:r>
              <a:rPr lang="en-US" sz="1600" dirty="0" smtClean="0"/>
              <a:t> is true, we will try to fit it in.</a:t>
            </a:r>
          </a:p>
        </p:txBody>
      </p:sp>
    </p:spTree>
    <p:extLst>
      <p:ext uri="{BB962C8B-B14F-4D97-AF65-F5344CB8AC3E}">
        <p14:creationId xmlns:p14="http://schemas.microsoft.com/office/powerpoint/2010/main" val="2985548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mputer-monitor-blank.w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5387" y="126076"/>
            <a:ext cx="4510635" cy="371203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594" y="307446"/>
            <a:ext cx="4046945" cy="2623471"/>
          </a:xfrm>
          <a:prstGeom prst="rect">
            <a:avLst/>
          </a:prstGeom>
        </p:spPr>
      </p:pic>
      <p:pic>
        <p:nvPicPr>
          <p:cNvPr id="9" name="Picture 8" descr="tablet.wm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12" y="2163296"/>
            <a:ext cx="3209028" cy="454117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2972" y="2869778"/>
            <a:ext cx="1990597" cy="3103712"/>
          </a:xfrm>
          <a:prstGeom prst="rect">
            <a:avLst/>
          </a:prstGeom>
        </p:spPr>
      </p:pic>
      <p:pic>
        <p:nvPicPr>
          <p:cNvPr id="10" name="Picture 9" descr="iphone.wm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4466" y="3838107"/>
            <a:ext cx="1516338" cy="286636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40063" y="4374625"/>
            <a:ext cx="1283858" cy="185008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86378" y="144189"/>
            <a:ext cx="3628295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Different devices have different amounts physical display for rendering tables.</a:t>
            </a:r>
          </a:p>
          <a:p>
            <a:r>
              <a:rPr lang="en-US" dirty="0" smtClean="0"/>
              <a:t>These screens show the output of the algorithm run with different values for </a:t>
            </a:r>
            <a:r>
              <a:rPr lang="en-US" i="1" dirty="0" err="1" smtClean="0"/>
              <a:t>availableSpace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969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8874" y="2321070"/>
            <a:ext cx="2470031" cy="23083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Inputs</a:t>
            </a:r>
            <a:r>
              <a:rPr lang="en-US" dirty="0" smtClean="0"/>
              <a:t>: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List or array of columns and their associated properties.</a:t>
            </a:r>
          </a:p>
          <a:p>
            <a:pPr marL="285750" indent="-285750">
              <a:buFont typeface="Arial"/>
              <a:buChar char="•"/>
            </a:pPr>
            <a:r>
              <a:rPr lang="en-US" dirty="0" err="1" smtClean="0"/>
              <a:t>availableSpace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err="1" smtClean="0"/>
              <a:t>paddingAdjustment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err="1" smtClean="0"/>
              <a:t>squeezeThreshold</a:t>
            </a:r>
            <a:endParaRPr lang="en-US" dirty="0"/>
          </a:p>
        </p:txBody>
      </p:sp>
      <p:cxnSp>
        <p:nvCxnSpPr>
          <p:cNvPr id="6" name="Straight Arrow Connector 5"/>
          <p:cNvCxnSpPr>
            <a:stCxn id="4" idx="3"/>
            <a:endCxn id="7" idx="1"/>
          </p:cNvCxnSpPr>
          <p:nvPr/>
        </p:nvCxnSpPr>
        <p:spPr>
          <a:xfrm>
            <a:off x="2818905" y="3475232"/>
            <a:ext cx="51633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335240" y="2875067"/>
            <a:ext cx="2735176" cy="1200329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Column Select Service Algorithm</a:t>
            </a:r>
          </a:p>
          <a:p>
            <a:r>
              <a:rPr lang="en-US" dirty="0" smtClean="0"/>
              <a:t>As described on following slides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529824" y="2310294"/>
            <a:ext cx="2470031" cy="23083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Outputs</a:t>
            </a:r>
            <a:r>
              <a:rPr lang="en-US" dirty="0" smtClean="0"/>
              <a:t>: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List or array of columns to display, in display order, and their associated percentage of space to take up in the table.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7" idx="3"/>
            <a:endCxn id="9" idx="1"/>
          </p:cNvCxnSpPr>
          <p:nvPr/>
        </p:nvCxnSpPr>
        <p:spPr>
          <a:xfrm flipV="1">
            <a:off x="6070416" y="3464456"/>
            <a:ext cx="459408" cy="107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9857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79135"/>
            <a:ext cx="9042826" cy="7109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urier New"/>
                <a:cs typeface="Courier New"/>
              </a:rPr>
              <a:t>// Sort columns by </a:t>
            </a:r>
            <a:r>
              <a:rPr lang="en-US" sz="1400" dirty="0" err="1" smtClean="0">
                <a:latin typeface="Courier New"/>
                <a:cs typeface="Courier New"/>
              </a:rPr>
              <a:t>priorityOrder</a:t>
            </a:r>
            <a:r>
              <a:rPr lang="en-US" sz="1400" dirty="0" smtClean="0">
                <a:latin typeface="Courier New"/>
                <a:cs typeface="Courier New"/>
              </a:rPr>
              <a:t> (lowest first). (See Note 2)</a:t>
            </a:r>
          </a:p>
          <a:p>
            <a:r>
              <a:rPr lang="en-US" sz="1400" dirty="0" err="1" smtClean="0">
                <a:latin typeface="Courier New"/>
                <a:cs typeface="Courier New"/>
              </a:rPr>
              <a:t>var</a:t>
            </a:r>
            <a:r>
              <a:rPr lang="en-US" sz="1400" dirty="0" smtClean="0">
                <a:latin typeface="Courier New"/>
                <a:cs typeface="Courier New"/>
              </a:rPr>
              <a:t> </a:t>
            </a:r>
            <a:r>
              <a:rPr lang="en-US" sz="1400" dirty="0" err="1" smtClean="0">
                <a:latin typeface="Courier New"/>
                <a:cs typeface="Courier New"/>
              </a:rPr>
              <a:t>columnsSortedByPriority</a:t>
            </a:r>
            <a:r>
              <a:rPr lang="en-US" sz="1400" dirty="0" smtClean="0">
                <a:latin typeface="Courier New"/>
                <a:cs typeface="Courier New"/>
              </a:rPr>
              <a:t> = </a:t>
            </a:r>
            <a:r>
              <a:rPr lang="en-US" sz="1400" dirty="0" err="1" smtClean="0">
                <a:latin typeface="Courier New"/>
                <a:cs typeface="Courier New"/>
              </a:rPr>
              <a:t>sortColumnsByPriority</a:t>
            </a:r>
            <a:r>
              <a:rPr lang="en-US" sz="1400" dirty="0" smtClean="0">
                <a:latin typeface="Courier New"/>
                <a:cs typeface="Courier New"/>
              </a:rPr>
              <a:t>(columns);</a:t>
            </a:r>
          </a:p>
          <a:p>
            <a:endParaRPr lang="en-US" sz="1400" dirty="0" smtClean="0">
              <a:latin typeface="Courier New"/>
              <a:cs typeface="Courier New"/>
            </a:endParaRPr>
          </a:p>
          <a:p>
            <a:r>
              <a:rPr lang="en-US" sz="1400" dirty="0" smtClean="0">
                <a:latin typeface="Courier New"/>
                <a:cs typeface="Courier New"/>
              </a:rPr>
              <a:t>// We track how much space we allocate since we might not use </a:t>
            </a:r>
          </a:p>
          <a:p>
            <a:r>
              <a:rPr lang="en-US" sz="1400" dirty="0" smtClean="0">
                <a:latin typeface="Courier New"/>
                <a:cs typeface="Courier New"/>
              </a:rPr>
              <a:t>// the entire space available:</a:t>
            </a:r>
          </a:p>
          <a:p>
            <a:r>
              <a:rPr lang="en-US" sz="1400" dirty="0" err="1">
                <a:latin typeface="Courier New"/>
                <a:cs typeface="Courier New"/>
              </a:rPr>
              <a:t>v</a:t>
            </a:r>
            <a:r>
              <a:rPr lang="en-US" sz="1400" dirty="0" err="1" smtClean="0">
                <a:latin typeface="Courier New"/>
                <a:cs typeface="Courier New"/>
              </a:rPr>
              <a:t>ar</a:t>
            </a:r>
            <a:r>
              <a:rPr lang="en-US" sz="1400" dirty="0" smtClean="0">
                <a:latin typeface="Courier New"/>
                <a:cs typeface="Courier New"/>
              </a:rPr>
              <a:t> </a:t>
            </a:r>
            <a:r>
              <a:rPr lang="en-US" sz="1400" dirty="0" err="1" smtClean="0">
                <a:latin typeface="Courier New"/>
                <a:cs typeface="Courier New"/>
              </a:rPr>
              <a:t>charactersAllocated</a:t>
            </a:r>
            <a:r>
              <a:rPr lang="en-US" sz="1400" dirty="0" smtClean="0">
                <a:latin typeface="Courier New"/>
                <a:cs typeface="Courier New"/>
              </a:rPr>
              <a:t> = 0;</a:t>
            </a:r>
          </a:p>
          <a:p>
            <a:endParaRPr lang="en-US" sz="1400" dirty="0" smtClean="0">
              <a:latin typeface="Courier New"/>
              <a:cs typeface="Courier New"/>
            </a:endParaRPr>
          </a:p>
          <a:p>
            <a:r>
              <a:rPr lang="en-US" sz="1400" dirty="0" smtClean="0">
                <a:latin typeface="Courier New"/>
                <a:cs typeface="Courier New"/>
              </a:rPr>
              <a:t>// We loop through the list of columns in priority order.</a:t>
            </a:r>
          </a:p>
          <a:p>
            <a:r>
              <a:rPr lang="en-US" sz="1400" dirty="0" smtClean="0">
                <a:latin typeface="Courier New"/>
                <a:cs typeface="Courier New"/>
              </a:rPr>
              <a:t>// </a:t>
            </a:r>
            <a:r>
              <a:rPr lang="en-US" sz="1400" dirty="0" err="1" smtClean="0">
                <a:latin typeface="Courier New"/>
                <a:cs typeface="Courier New"/>
              </a:rPr>
              <a:t>column.width</a:t>
            </a:r>
            <a:r>
              <a:rPr lang="en-US" sz="1400" dirty="0" smtClean="0">
                <a:latin typeface="Courier New"/>
                <a:cs typeface="Courier New"/>
              </a:rPr>
              <a:t> is adjusted by a constant value to account for </a:t>
            </a:r>
          </a:p>
          <a:p>
            <a:r>
              <a:rPr lang="en-US" sz="1400" dirty="0" smtClean="0">
                <a:latin typeface="Courier New"/>
                <a:cs typeface="Courier New"/>
              </a:rPr>
              <a:t>// padding in our table:</a:t>
            </a:r>
          </a:p>
          <a:p>
            <a:r>
              <a:rPr lang="en-US" sz="1400" dirty="0" err="1" smtClean="0">
                <a:latin typeface="Courier New"/>
                <a:cs typeface="Courier New"/>
              </a:rPr>
              <a:t>foreach</a:t>
            </a:r>
            <a:r>
              <a:rPr lang="en-US" sz="1400" dirty="0" smtClean="0">
                <a:latin typeface="Courier New"/>
                <a:cs typeface="Courier New"/>
              </a:rPr>
              <a:t> (</a:t>
            </a:r>
            <a:r>
              <a:rPr lang="en-US" sz="1400" dirty="0" err="1" smtClean="0">
                <a:latin typeface="Courier New"/>
                <a:cs typeface="Courier New"/>
              </a:rPr>
              <a:t>var</a:t>
            </a:r>
            <a:r>
              <a:rPr lang="en-US" sz="1400" dirty="0" smtClean="0">
                <a:latin typeface="Courier New"/>
                <a:cs typeface="Courier New"/>
              </a:rPr>
              <a:t> column in </a:t>
            </a:r>
            <a:r>
              <a:rPr lang="en-US" sz="1400" dirty="0" err="1" smtClean="0">
                <a:latin typeface="Courier New"/>
                <a:cs typeface="Courier New"/>
              </a:rPr>
              <a:t>columnsSortedByPriority</a:t>
            </a:r>
            <a:r>
              <a:rPr lang="en-US" sz="1400" dirty="0" smtClean="0">
                <a:latin typeface="Courier New"/>
                <a:cs typeface="Courier New"/>
              </a:rPr>
              <a:t>) {</a:t>
            </a:r>
          </a:p>
          <a:p>
            <a:pPr lvl="1"/>
            <a:r>
              <a:rPr lang="en-US" sz="1400" dirty="0" err="1" smtClean="0">
                <a:latin typeface="Courier New"/>
                <a:cs typeface="Courier New"/>
              </a:rPr>
              <a:t>column.width</a:t>
            </a:r>
            <a:r>
              <a:rPr lang="en-US" sz="1400" dirty="0" smtClean="0">
                <a:latin typeface="Courier New"/>
                <a:cs typeface="Courier New"/>
              </a:rPr>
              <a:t> += </a:t>
            </a:r>
            <a:r>
              <a:rPr lang="en-US" sz="1400" dirty="0" err="1" smtClean="0">
                <a:latin typeface="Courier New"/>
                <a:cs typeface="Courier New"/>
              </a:rPr>
              <a:t>paddingAdjustment</a:t>
            </a:r>
            <a:r>
              <a:rPr lang="en-US" sz="1400" dirty="0" smtClean="0">
                <a:latin typeface="Courier New"/>
                <a:cs typeface="Courier New"/>
              </a:rPr>
              <a:t>;</a:t>
            </a:r>
          </a:p>
          <a:p>
            <a:pPr lvl="1"/>
            <a:endParaRPr lang="en-US" sz="1400" dirty="0" smtClean="0">
              <a:latin typeface="Courier New"/>
              <a:cs typeface="Courier New"/>
            </a:endParaRPr>
          </a:p>
          <a:p>
            <a:pPr lvl="1"/>
            <a:r>
              <a:rPr lang="en-US" sz="1400" dirty="0" smtClean="0">
                <a:latin typeface="Courier New"/>
                <a:cs typeface="Courier New"/>
              </a:rPr>
              <a:t>// (See Note 3)</a:t>
            </a:r>
          </a:p>
          <a:p>
            <a:pPr lvl="1"/>
            <a:r>
              <a:rPr lang="en-US" sz="1400" dirty="0" smtClean="0">
                <a:latin typeface="Courier New"/>
                <a:cs typeface="Courier New"/>
              </a:rPr>
              <a:t>if (</a:t>
            </a:r>
            <a:r>
              <a:rPr lang="en-US" sz="1400" dirty="0" err="1" smtClean="0">
                <a:latin typeface="Courier New"/>
                <a:cs typeface="Courier New"/>
              </a:rPr>
              <a:t>availableSpace</a:t>
            </a:r>
            <a:r>
              <a:rPr lang="en-US" sz="1400" dirty="0" smtClean="0">
                <a:latin typeface="Courier New"/>
                <a:cs typeface="Courier New"/>
              </a:rPr>
              <a:t> – </a:t>
            </a:r>
            <a:r>
              <a:rPr lang="en-US" sz="1400" dirty="0" err="1" smtClean="0">
                <a:latin typeface="Courier New"/>
                <a:cs typeface="Courier New"/>
              </a:rPr>
              <a:t>column.width</a:t>
            </a:r>
            <a:r>
              <a:rPr lang="en-US" sz="1400" dirty="0" smtClean="0">
                <a:latin typeface="Courier New"/>
                <a:cs typeface="Courier New"/>
              </a:rPr>
              <a:t> &lt; 0 &amp;&amp; </a:t>
            </a:r>
            <a:r>
              <a:rPr lang="en-US" sz="1400" dirty="0" err="1" smtClean="0">
                <a:latin typeface="Courier New"/>
                <a:cs typeface="Courier New"/>
              </a:rPr>
              <a:t>availableSpace</a:t>
            </a:r>
            <a:r>
              <a:rPr lang="en-US" sz="1400" dirty="0" smtClean="0">
                <a:latin typeface="Courier New"/>
                <a:cs typeface="Courier New"/>
              </a:rPr>
              <a:t> &gt; </a:t>
            </a:r>
            <a:r>
              <a:rPr lang="en-US" sz="1400" dirty="0" err="1" smtClean="0">
                <a:latin typeface="Courier New"/>
                <a:cs typeface="Courier New"/>
              </a:rPr>
              <a:t>squeezeThreshold</a:t>
            </a:r>
            <a:r>
              <a:rPr lang="en-US" sz="1400" dirty="0" smtClean="0">
                <a:latin typeface="Courier New"/>
                <a:cs typeface="Courier New"/>
              </a:rPr>
              <a:t>) {</a:t>
            </a:r>
          </a:p>
          <a:p>
            <a:pPr lvl="1"/>
            <a:r>
              <a:rPr lang="en-US" sz="1400" dirty="0" smtClean="0">
                <a:latin typeface="Courier New"/>
                <a:cs typeface="Courier New"/>
              </a:rPr>
              <a:t>	// Not enough space – but perhaps we can squeeze it in</a:t>
            </a:r>
          </a:p>
          <a:p>
            <a:pPr lvl="1"/>
            <a:r>
              <a:rPr lang="en-US" sz="1400" dirty="0" smtClean="0">
                <a:latin typeface="Courier New"/>
                <a:cs typeface="Courier New"/>
              </a:rPr>
              <a:t>	if (</a:t>
            </a:r>
            <a:r>
              <a:rPr lang="en-US" sz="1400" dirty="0" err="1" smtClean="0">
                <a:latin typeface="Courier New"/>
                <a:cs typeface="Courier New"/>
              </a:rPr>
              <a:t>column.canBeClipped</a:t>
            </a:r>
            <a:r>
              <a:rPr lang="en-US" sz="1400" dirty="0" smtClean="0">
                <a:latin typeface="Courier New"/>
                <a:cs typeface="Courier New"/>
              </a:rPr>
              <a:t>) {</a:t>
            </a:r>
          </a:p>
          <a:p>
            <a:pPr lvl="1"/>
            <a:r>
              <a:rPr lang="en-US" sz="1400" dirty="0" smtClean="0">
                <a:latin typeface="Courier New"/>
                <a:cs typeface="Courier New"/>
              </a:rPr>
              <a:t>		</a:t>
            </a:r>
            <a:r>
              <a:rPr lang="en-US" sz="1400" dirty="0" err="1" smtClean="0">
                <a:latin typeface="Courier New"/>
                <a:cs typeface="Courier New"/>
              </a:rPr>
              <a:t>column.width</a:t>
            </a:r>
            <a:r>
              <a:rPr lang="en-US" sz="1400" dirty="0" smtClean="0">
                <a:latin typeface="Courier New"/>
                <a:cs typeface="Courier New"/>
              </a:rPr>
              <a:t> = </a:t>
            </a:r>
            <a:r>
              <a:rPr lang="en-US" sz="1400" dirty="0" err="1" smtClean="0">
                <a:latin typeface="Courier New"/>
                <a:cs typeface="Courier New"/>
              </a:rPr>
              <a:t>availableSpace</a:t>
            </a:r>
            <a:r>
              <a:rPr lang="en-US" sz="1400" dirty="0" smtClean="0">
                <a:latin typeface="Courier New"/>
                <a:cs typeface="Courier New"/>
              </a:rPr>
              <a:t>;</a:t>
            </a:r>
          </a:p>
          <a:p>
            <a:pPr lvl="1"/>
            <a:r>
              <a:rPr lang="en-US" sz="1400" dirty="0" smtClean="0">
                <a:latin typeface="Courier New"/>
                <a:cs typeface="Courier New"/>
              </a:rPr>
              <a:t>	}</a:t>
            </a:r>
          </a:p>
          <a:p>
            <a:pPr lvl="1"/>
            <a:r>
              <a:rPr lang="en-US" sz="1400" dirty="0" smtClean="0">
                <a:latin typeface="Courier New"/>
                <a:cs typeface="Courier New"/>
              </a:rPr>
              <a:t>}</a:t>
            </a:r>
          </a:p>
          <a:p>
            <a:pPr lvl="1"/>
            <a:endParaRPr lang="en-US" sz="1400" dirty="0" smtClean="0">
              <a:latin typeface="Courier New"/>
              <a:cs typeface="Courier New"/>
            </a:endParaRPr>
          </a:p>
          <a:p>
            <a:pPr lvl="1"/>
            <a:r>
              <a:rPr lang="en-US" sz="1400" dirty="0" err="1" smtClean="0">
                <a:latin typeface="Courier New"/>
                <a:cs typeface="Courier New"/>
              </a:rPr>
              <a:t>availableSpace</a:t>
            </a:r>
            <a:r>
              <a:rPr lang="en-US" sz="1400" dirty="0" smtClean="0">
                <a:latin typeface="Courier New"/>
                <a:cs typeface="Courier New"/>
              </a:rPr>
              <a:t> -= </a:t>
            </a:r>
            <a:r>
              <a:rPr lang="en-US" sz="1400" dirty="0" err="1" smtClean="0">
                <a:latin typeface="Courier New"/>
                <a:cs typeface="Courier New"/>
              </a:rPr>
              <a:t>column.width</a:t>
            </a:r>
            <a:endParaRPr lang="en-US" sz="1400" dirty="0" smtClean="0">
              <a:latin typeface="Courier New"/>
              <a:cs typeface="Courier New"/>
            </a:endParaRPr>
          </a:p>
          <a:p>
            <a:pPr lvl="1"/>
            <a:r>
              <a:rPr lang="en-US" sz="1400" dirty="0" smtClean="0">
                <a:latin typeface="Courier New"/>
                <a:cs typeface="Courier New"/>
              </a:rPr>
              <a:t>if (</a:t>
            </a:r>
            <a:r>
              <a:rPr lang="en-US" sz="1400" dirty="0" err="1" smtClean="0">
                <a:latin typeface="Courier New"/>
                <a:cs typeface="Courier New"/>
              </a:rPr>
              <a:t>availableSpace</a:t>
            </a:r>
            <a:r>
              <a:rPr lang="en-US" sz="1400" dirty="0" smtClean="0">
                <a:latin typeface="Courier New"/>
                <a:cs typeface="Courier New"/>
              </a:rPr>
              <a:t> &gt; 0 || </a:t>
            </a:r>
            <a:r>
              <a:rPr lang="en-US" sz="1400" dirty="0" err="1" smtClean="0">
                <a:latin typeface="Courier New"/>
                <a:cs typeface="Courier New"/>
              </a:rPr>
              <a:t>column.priority</a:t>
            </a:r>
            <a:r>
              <a:rPr lang="en-US" sz="1400" dirty="0" smtClean="0">
                <a:latin typeface="Courier New"/>
                <a:cs typeface="Courier New"/>
              </a:rPr>
              <a:t> == 1 || </a:t>
            </a:r>
            <a:r>
              <a:rPr lang="en-US" sz="1400" dirty="0" err="1" smtClean="0">
                <a:latin typeface="Courier New"/>
                <a:cs typeface="Courier New"/>
              </a:rPr>
              <a:t>visibleColumns</a:t>
            </a:r>
            <a:r>
              <a:rPr lang="en-US" sz="1400" dirty="0" smtClean="0">
                <a:latin typeface="Courier New"/>
                <a:cs typeface="Courier New"/>
              </a:rPr>
              <a:t> == 0) {</a:t>
            </a:r>
          </a:p>
          <a:p>
            <a:pPr lvl="1"/>
            <a:r>
              <a:rPr lang="en-US" sz="1400" dirty="0" smtClean="0">
                <a:latin typeface="Courier New"/>
                <a:cs typeface="Courier New"/>
              </a:rPr>
              <a:t>	// Add the column to our visible list</a:t>
            </a:r>
          </a:p>
          <a:p>
            <a:pPr lvl="1"/>
            <a:r>
              <a:rPr lang="en-US" sz="1400" dirty="0" smtClean="0">
                <a:latin typeface="Courier New"/>
                <a:cs typeface="Courier New"/>
              </a:rPr>
              <a:t>	</a:t>
            </a:r>
            <a:r>
              <a:rPr lang="en-US" sz="1400" dirty="0" err="1" smtClean="0">
                <a:latin typeface="Courier New"/>
                <a:cs typeface="Courier New"/>
              </a:rPr>
              <a:t>charactersAllocated</a:t>
            </a:r>
            <a:r>
              <a:rPr lang="en-US" sz="1400" dirty="0" smtClean="0">
                <a:latin typeface="Courier New"/>
                <a:cs typeface="Courier New"/>
              </a:rPr>
              <a:t> += </a:t>
            </a:r>
            <a:r>
              <a:rPr lang="en-US" sz="1400" dirty="0" err="1" smtClean="0">
                <a:latin typeface="Courier New"/>
                <a:cs typeface="Courier New"/>
              </a:rPr>
              <a:t>column.width</a:t>
            </a:r>
            <a:r>
              <a:rPr lang="en-US" sz="1400" dirty="0" smtClean="0">
                <a:latin typeface="Courier New"/>
                <a:cs typeface="Courier New"/>
              </a:rPr>
              <a:t>;</a:t>
            </a:r>
          </a:p>
          <a:p>
            <a:pPr lvl="1"/>
            <a:r>
              <a:rPr lang="en-US" sz="1400" dirty="0" smtClean="0">
                <a:latin typeface="Courier New"/>
                <a:cs typeface="Courier New"/>
              </a:rPr>
              <a:t>	</a:t>
            </a:r>
            <a:r>
              <a:rPr lang="en-US" sz="1400" dirty="0" err="1" smtClean="0">
                <a:latin typeface="Courier New"/>
                <a:cs typeface="Courier New"/>
              </a:rPr>
              <a:t>column.visible</a:t>
            </a:r>
            <a:r>
              <a:rPr lang="en-US" sz="1400" dirty="0" smtClean="0">
                <a:latin typeface="Courier New"/>
                <a:cs typeface="Courier New"/>
              </a:rPr>
              <a:t> = true;</a:t>
            </a:r>
          </a:p>
          <a:p>
            <a:pPr lvl="1"/>
            <a:r>
              <a:rPr lang="en-US" sz="1400" dirty="0" smtClean="0">
                <a:latin typeface="Courier New"/>
                <a:cs typeface="Courier New"/>
              </a:rPr>
              <a:t>} else {</a:t>
            </a:r>
          </a:p>
          <a:p>
            <a:pPr lvl="1"/>
            <a:r>
              <a:rPr lang="en-US" sz="1400" dirty="0">
                <a:latin typeface="Courier New"/>
                <a:cs typeface="Courier New"/>
              </a:rPr>
              <a:t>	</a:t>
            </a:r>
            <a:r>
              <a:rPr lang="en-US" sz="1400" dirty="0" err="1" smtClean="0">
                <a:latin typeface="Courier New"/>
                <a:cs typeface="Courier New"/>
              </a:rPr>
              <a:t>coloumn.visible</a:t>
            </a:r>
            <a:r>
              <a:rPr lang="en-US" sz="1400" dirty="0" smtClean="0">
                <a:latin typeface="Courier New"/>
                <a:cs typeface="Courier New"/>
              </a:rPr>
              <a:t> = false;</a:t>
            </a:r>
          </a:p>
          <a:p>
            <a:pPr lvl="1"/>
            <a:r>
              <a:rPr lang="en-US" sz="1400" dirty="0">
                <a:latin typeface="Courier New"/>
                <a:cs typeface="Courier New"/>
              </a:rPr>
              <a:t>}</a:t>
            </a:r>
            <a:endParaRPr lang="en-US" sz="1400" dirty="0" smtClean="0">
              <a:latin typeface="Courier New"/>
              <a:cs typeface="Courier New"/>
            </a:endParaRPr>
          </a:p>
          <a:p>
            <a:r>
              <a:rPr lang="en-US" sz="1400" dirty="0" smtClean="0">
                <a:latin typeface="Courier New"/>
                <a:cs typeface="Courier New"/>
              </a:rPr>
              <a:t>}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664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3055" y="293092"/>
            <a:ext cx="852649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urier New"/>
                <a:cs typeface="Courier New"/>
              </a:rPr>
              <a:t>// We loop through visible columns to calculate what percent of the </a:t>
            </a:r>
          </a:p>
          <a:p>
            <a:r>
              <a:rPr lang="en-US" sz="1400" dirty="0" smtClean="0">
                <a:latin typeface="Courier New"/>
                <a:cs typeface="Courier New"/>
              </a:rPr>
              <a:t>// table they should fill:</a:t>
            </a:r>
          </a:p>
          <a:p>
            <a:r>
              <a:rPr lang="en-US" sz="1400" dirty="0" err="1" smtClean="0">
                <a:latin typeface="Courier New"/>
                <a:cs typeface="Courier New"/>
              </a:rPr>
              <a:t>foreach</a:t>
            </a:r>
            <a:r>
              <a:rPr lang="en-US" sz="1400" dirty="0">
                <a:latin typeface="Courier New"/>
                <a:cs typeface="Courier New"/>
              </a:rPr>
              <a:t> </a:t>
            </a:r>
            <a:r>
              <a:rPr lang="en-US" sz="1400" dirty="0" smtClean="0">
                <a:latin typeface="Courier New"/>
                <a:cs typeface="Courier New"/>
              </a:rPr>
              <a:t>(</a:t>
            </a:r>
            <a:r>
              <a:rPr lang="en-US" sz="1400" dirty="0" err="1" smtClean="0">
                <a:latin typeface="Courier New"/>
                <a:cs typeface="Courier New"/>
              </a:rPr>
              <a:t>var</a:t>
            </a:r>
            <a:r>
              <a:rPr lang="en-US" sz="1400" dirty="0" smtClean="0">
                <a:latin typeface="Courier New"/>
                <a:cs typeface="Courier New"/>
              </a:rPr>
              <a:t> column in </a:t>
            </a:r>
            <a:r>
              <a:rPr lang="en-US" sz="1400" dirty="0" err="1" smtClean="0">
                <a:latin typeface="Courier New"/>
                <a:cs typeface="Courier New"/>
              </a:rPr>
              <a:t>columnsSortedByPriority</a:t>
            </a:r>
            <a:r>
              <a:rPr lang="en-US" sz="1400" dirty="0" smtClean="0">
                <a:latin typeface="Courier New"/>
                <a:cs typeface="Courier New"/>
              </a:rPr>
              <a:t>) {</a:t>
            </a:r>
          </a:p>
          <a:p>
            <a:r>
              <a:rPr lang="en-US" sz="1400" dirty="0" smtClean="0">
                <a:latin typeface="Courier New"/>
                <a:cs typeface="Courier New"/>
              </a:rPr>
              <a:t>	if (</a:t>
            </a:r>
            <a:r>
              <a:rPr lang="en-US" sz="1400" dirty="0" err="1" smtClean="0">
                <a:latin typeface="Courier New"/>
                <a:cs typeface="Courier New"/>
              </a:rPr>
              <a:t>column.visible</a:t>
            </a:r>
            <a:r>
              <a:rPr lang="en-US" sz="1400" dirty="0" smtClean="0">
                <a:latin typeface="Courier New"/>
                <a:cs typeface="Courier New"/>
              </a:rPr>
              <a:t>) {</a:t>
            </a:r>
          </a:p>
          <a:p>
            <a:r>
              <a:rPr lang="en-US" sz="1400" dirty="0" smtClean="0">
                <a:latin typeface="Courier New"/>
                <a:cs typeface="Courier New"/>
              </a:rPr>
              <a:t>		</a:t>
            </a:r>
            <a:r>
              <a:rPr lang="en-US" sz="1400" dirty="0" err="1" smtClean="0">
                <a:latin typeface="Courier New"/>
                <a:cs typeface="Courier New"/>
              </a:rPr>
              <a:t>column.percentSpace</a:t>
            </a:r>
            <a:r>
              <a:rPr lang="en-US" sz="1400" dirty="0" smtClean="0">
                <a:latin typeface="Courier New"/>
                <a:cs typeface="Courier New"/>
              </a:rPr>
              <a:t> = </a:t>
            </a:r>
            <a:r>
              <a:rPr lang="en-US" sz="1400" dirty="0" err="1" smtClean="0">
                <a:latin typeface="Courier New"/>
                <a:cs typeface="Courier New"/>
              </a:rPr>
              <a:t>column.width</a:t>
            </a:r>
            <a:r>
              <a:rPr lang="en-US" sz="1400" dirty="0" smtClean="0">
                <a:latin typeface="Courier New"/>
                <a:cs typeface="Courier New"/>
              </a:rPr>
              <a:t> / </a:t>
            </a:r>
            <a:r>
              <a:rPr lang="en-US" sz="1400" dirty="0" err="1" smtClean="0">
                <a:latin typeface="Courier New"/>
                <a:cs typeface="Courier New"/>
              </a:rPr>
              <a:t>charactersAllocated</a:t>
            </a:r>
            <a:r>
              <a:rPr lang="en-US" sz="1400" dirty="0" smtClean="0">
                <a:latin typeface="Courier New"/>
                <a:cs typeface="Courier New"/>
              </a:rPr>
              <a:t>;</a:t>
            </a:r>
          </a:p>
          <a:p>
            <a:r>
              <a:rPr lang="en-US" sz="1400" dirty="0" smtClean="0">
                <a:latin typeface="Courier New"/>
                <a:cs typeface="Courier New"/>
              </a:rPr>
              <a:t>	}</a:t>
            </a:r>
          </a:p>
          <a:p>
            <a:r>
              <a:rPr lang="en-US" sz="1400" dirty="0">
                <a:latin typeface="Courier New"/>
                <a:cs typeface="Courier New"/>
              </a:rPr>
              <a:t>}</a:t>
            </a:r>
            <a:endParaRPr lang="en-US" sz="1400" dirty="0" smtClean="0">
              <a:latin typeface="Courier New"/>
              <a:cs typeface="Courier New"/>
            </a:endParaRPr>
          </a:p>
          <a:p>
            <a:endParaRPr lang="en-US" sz="1400" dirty="0">
              <a:latin typeface="Courier New"/>
              <a:cs typeface="Courier New"/>
            </a:endParaRPr>
          </a:p>
          <a:p>
            <a:r>
              <a:rPr lang="en-US" sz="1400" dirty="0" smtClean="0">
                <a:latin typeface="Courier New"/>
                <a:cs typeface="Courier New"/>
              </a:rPr>
              <a:t>// We build our list of visible columns in display order – loop </a:t>
            </a:r>
          </a:p>
          <a:p>
            <a:r>
              <a:rPr lang="en-US" sz="1400" dirty="0" smtClean="0">
                <a:latin typeface="Courier New"/>
                <a:cs typeface="Courier New"/>
              </a:rPr>
              <a:t>// through columns in display order list, if they are not visible,</a:t>
            </a:r>
          </a:p>
          <a:p>
            <a:r>
              <a:rPr lang="en-US" sz="1400" dirty="0" smtClean="0">
                <a:latin typeface="Courier New"/>
                <a:cs typeface="Courier New"/>
              </a:rPr>
              <a:t>// they are removed from the list.</a:t>
            </a:r>
          </a:p>
          <a:p>
            <a:r>
              <a:rPr lang="en-US" sz="1400" dirty="0" smtClean="0">
                <a:latin typeface="Courier New"/>
                <a:cs typeface="Courier New"/>
              </a:rPr>
              <a:t>// (See Note 2)</a:t>
            </a:r>
          </a:p>
          <a:p>
            <a:r>
              <a:rPr lang="en-US" sz="1400" dirty="0" err="1">
                <a:latin typeface="Courier New"/>
                <a:cs typeface="Courier New"/>
              </a:rPr>
              <a:t>v</a:t>
            </a:r>
            <a:r>
              <a:rPr lang="en-US" sz="1400" dirty="0" err="1" smtClean="0">
                <a:latin typeface="Courier New"/>
                <a:cs typeface="Courier New"/>
              </a:rPr>
              <a:t>ar</a:t>
            </a:r>
            <a:r>
              <a:rPr lang="en-US" sz="1400" dirty="0" smtClean="0">
                <a:latin typeface="Courier New"/>
                <a:cs typeface="Courier New"/>
              </a:rPr>
              <a:t> </a:t>
            </a:r>
            <a:r>
              <a:rPr lang="en-US" sz="1400" dirty="0" err="1" smtClean="0">
                <a:latin typeface="Courier New"/>
                <a:cs typeface="Courier New"/>
              </a:rPr>
              <a:t>visibleColumns</a:t>
            </a:r>
            <a:r>
              <a:rPr lang="en-US" sz="1400" dirty="0" smtClean="0">
                <a:latin typeface="Courier New"/>
                <a:cs typeface="Courier New"/>
              </a:rPr>
              <a:t> = </a:t>
            </a:r>
            <a:r>
              <a:rPr lang="en-US" sz="1400" dirty="0" err="1" smtClean="0">
                <a:latin typeface="Courier New"/>
                <a:cs typeface="Courier New"/>
              </a:rPr>
              <a:t>sortColumnsByDisplayOrderVisible</a:t>
            </a:r>
            <a:r>
              <a:rPr lang="en-US" sz="1400" dirty="0" smtClean="0">
                <a:latin typeface="Courier New"/>
                <a:cs typeface="Courier New"/>
              </a:rPr>
              <a:t>(</a:t>
            </a:r>
            <a:r>
              <a:rPr lang="en-US" sz="1400" dirty="0" err="1" smtClean="0">
                <a:latin typeface="Courier New"/>
                <a:cs typeface="Courier New"/>
              </a:rPr>
              <a:t>columnsSortedByPrioriy</a:t>
            </a:r>
            <a:r>
              <a:rPr lang="en-US" sz="1400" dirty="0" smtClean="0">
                <a:latin typeface="Courier New"/>
                <a:cs typeface="Courier New"/>
              </a:rPr>
              <a:t>)</a:t>
            </a:r>
          </a:p>
          <a:p>
            <a:endParaRPr lang="en-US" sz="1400" dirty="0" smtClean="0">
              <a:latin typeface="Courier New"/>
              <a:cs typeface="Courier New"/>
            </a:endParaRPr>
          </a:p>
          <a:p>
            <a:r>
              <a:rPr lang="en-US" sz="1400" dirty="0" smtClean="0">
                <a:latin typeface="Courier New"/>
                <a:cs typeface="Courier New"/>
              </a:rPr>
              <a:t>// </a:t>
            </a:r>
            <a:r>
              <a:rPr lang="en-US" sz="1400" dirty="0" smtClean="0">
                <a:latin typeface="Courier New"/>
                <a:cs typeface="Courier New"/>
              </a:rPr>
              <a:t>Output of the algorithm is the list of visible columns to display, in </a:t>
            </a:r>
          </a:p>
          <a:p>
            <a:r>
              <a:rPr lang="en-US" sz="1400" dirty="0" smtClean="0">
                <a:latin typeface="Courier New"/>
                <a:cs typeface="Courier New"/>
              </a:rPr>
              <a:t>// order, and their </a:t>
            </a:r>
            <a:r>
              <a:rPr lang="en-US" sz="1400" dirty="0" err="1" smtClean="0">
                <a:latin typeface="Courier New"/>
                <a:cs typeface="Courier New"/>
              </a:rPr>
              <a:t>percentWidth</a:t>
            </a:r>
            <a:r>
              <a:rPr lang="en-US" sz="1400" dirty="0" smtClean="0">
                <a:latin typeface="Courier New"/>
                <a:cs typeface="Courier New"/>
              </a:rPr>
              <a:t>.</a:t>
            </a:r>
            <a:endParaRPr lang="en-US" sz="1400" dirty="0" smtClean="0">
              <a:latin typeface="Courier New"/>
              <a:cs typeface="Courier New"/>
            </a:endParaRPr>
          </a:p>
          <a:p>
            <a:r>
              <a:rPr lang="en-US" sz="1400" dirty="0">
                <a:latin typeface="Courier New"/>
                <a:cs typeface="Courier New"/>
              </a:rPr>
              <a:t>r</a:t>
            </a:r>
            <a:r>
              <a:rPr lang="en-US" sz="1400" dirty="0" smtClean="0">
                <a:latin typeface="Courier New"/>
                <a:cs typeface="Courier New"/>
              </a:rPr>
              <a:t>eturn </a:t>
            </a:r>
            <a:r>
              <a:rPr lang="en-US" sz="1400" dirty="0" err="1" smtClean="0">
                <a:latin typeface="Courier New"/>
                <a:cs typeface="Courier New"/>
              </a:rPr>
              <a:t>visibleColumns</a:t>
            </a:r>
            <a:r>
              <a:rPr lang="en-US" sz="1400" dirty="0" smtClean="0">
                <a:latin typeface="Courier New"/>
                <a:cs typeface="Courier New"/>
              </a:rPr>
              <a:t>;</a:t>
            </a:r>
            <a:endParaRPr lang="en-US" sz="14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082297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Columns could be in a list or an array.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Sorting of columns could be done using a variety of techniques and algorithms.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Squeezing in one last column could be a variation of a more basic </a:t>
            </a:r>
            <a:r>
              <a:rPr lang="en-US" dirty="0" err="1" smtClean="0"/>
              <a:t>algorith</a:t>
            </a:r>
            <a:r>
              <a:rPr lang="en-US" dirty="0" smtClean="0"/>
              <a:t> that doesn’t include squeezing columns 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738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526</Words>
  <Application>Microsoft Macintosh PowerPoint</Application>
  <PresentationFormat>On-screen Show (4:3)</PresentationFormat>
  <Paragraphs>80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Column Select Service Algorithm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Notes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Justus</dc:creator>
  <cp:lastModifiedBy>Chris Justus</cp:lastModifiedBy>
  <cp:revision>11</cp:revision>
  <dcterms:created xsi:type="dcterms:W3CDTF">2014-09-10T11:23:06Z</dcterms:created>
  <dcterms:modified xsi:type="dcterms:W3CDTF">2014-09-10T14:34:49Z</dcterms:modified>
</cp:coreProperties>
</file>